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54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643962"/>
            <a:ext cx="8689976" cy="2509213"/>
          </a:xfrm>
        </p:spPr>
        <p:txBody>
          <a:bodyPr/>
          <a:lstStyle/>
          <a:p>
            <a:r>
              <a:rPr lang="en-US" sz="8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8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dirty="0" smtClean="0">
                <a:latin typeface="Arial" pitchFamily="34" charset="0"/>
                <a:cs typeface="Arial" pitchFamily="34" charset="0"/>
              </a:rPr>
              <a:t>q10 -</a:t>
            </a:r>
            <a:r>
              <a:rPr lang="ru-RU" sz="8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8000" dirty="0" smtClean="0">
                <a:latin typeface="Arial" pitchFamily="34" charset="0"/>
                <a:cs typeface="Arial" pitchFamily="34" charset="0"/>
              </a:rPr>
              <a:t>00 </a:t>
            </a:r>
            <a:r>
              <a:rPr lang="en-US" sz="8000" cap="none" dirty="0" smtClean="0">
                <a:latin typeface="Arial" pitchFamily="34" charset="0"/>
                <a:cs typeface="Arial" pitchFamily="34" charset="0"/>
              </a:rPr>
              <a:t>mg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latin typeface="Arial" pitchFamily="34" charset="0"/>
                <a:cs typeface="Arial" pitchFamily="34" charset="0"/>
              </a:rPr>
              <a:t>энергия нашей жизни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9067798"/>
            <a:ext cx="8689976" cy="137159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8" name="Picture 4" descr="Image result for co q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277" y="3347599"/>
            <a:ext cx="5097446" cy="3235615"/>
          </a:xfrm>
          <a:prstGeom prst="rect">
            <a:avLst/>
          </a:prstGeom>
          <a:noFill/>
          <a:effectLst>
            <a:glow rad="228600">
              <a:schemeClr val="tx2">
                <a:lumMod val="40000"/>
                <a:lumOff val="60000"/>
                <a:alpha val="40000"/>
              </a:schemeClr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133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563" y="1249582"/>
            <a:ext cx="10364451" cy="4391365"/>
          </a:xfrm>
        </p:spPr>
        <p:txBody>
          <a:bodyPr>
            <a:normAutofit fontScale="90000"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-100</a:t>
            </a:r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8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mg</a:t>
            </a:r>
            <a:r>
              <a:rPr lang="ru-RU" sz="8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8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cap="none" dirty="0" smtClean="0">
                <a:latin typeface="Arial" pitchFamily="34" charset="0"/>
                <a:cs typeface="Arial" pitchFamily="34" charset="0"/>
              </a:rPr>
              <a:t>ЕЩЕ ОДИН СИЛЬНЫЙ АРГУМЕНТ В НАШЕМ БОГАТОМ АРСЕНАЛЕ СРЕДСТВ ДЛЯ ДОСТИЖЕНИЯ ЗДОРОВЬЯ И БЛАГОПОЛУЧИЯ!!!</a:t>
            </a:r>
            <a:r>
              <a:rPr lang="ru-RU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20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5" y="1763934"/>
            <a:ext cx="10363826" cy="405946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Является важнейшим участником синтеза в митохондриях одного из главных аккумуляторов клеточной энергии –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атф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Обладает собственной антиоксидантной активностью;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Способен восстанавливать антиоксидантную активность витамина е;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Самая большая концентрация </a:t>
            </a: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q10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отмечается в сердечной мышце, печени, нервной системе;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Пик концентрации </a:t>
            </a:r>
            <a:r>
              <a:rPr lang="en-US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o</a:t>
            </a:r>
            <a:r>
              <a:rPr lang="en-US" dirty="0">
                <a:latin typeface="Arial" pitchFamily="34" charset="0"/>
                <a:cs typeface="Arial" pitchFamily="34" charset="0"/>
              </a:rPr>
              <a:t> q10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отмечается в 20 лет, далее начинает снижаться;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Участвует в контроле артериального давления;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Снижает активность перекисного окисления липидов;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Активирует обмен белков, особенно коллагена и иммуноглобулинов.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150" y="167757"/>
            <a:ext cx="10364451" cy="1596177"/>
          </a:xfr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БИОХИМИЧЕСКАЯ РОЛЬ и особенности </a:t>
            </a:r>
            <a:br>
              <a:rPr lang="ru-RU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q10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471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297017"/>
            <a:ext cx="10364451" cy="1003749"/>
          </a:xfr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Результаты снижения уровня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q10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197736"/>
            <a:ext cx="10363826" cy="45934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Снижение силы сердечных сокращений (миокардиодистрофия) и скорости расслабления сердечной мышцы (диастолическая дисфункция);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Как следствие нарушения работы сердечной мышцы – повышение артериального давления;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Увеличивается уровень инсулина натощак и через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часа после углеводной нагрузки;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Увеличивается уровень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лпнп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триглицеридов, липидных пероксидаз;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Снижается скорость обмена коллагена;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Снижается активность синтеза иммуноглобулинов;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Значительно активируется свободнорадикальное окисление, что ведет к повреждению клеточных и внутриклеточных мембран, интимы сосуда, сетчатки глаза, коллагена.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85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780361"/>
            <a:ext cx="10363826" cy="4649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Восстановление концентрации</a:t>
            </a:r>
          </a:p>
          <a:p>
            <a:pPr marL="0" indent="0" algn="ctr"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q10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в организме – </a:t>
            </a:r>
          </a:p>
          <a:p>
            <a:pPr marL="0" indent="0" algn="ctr"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Один из ключевых аспектов профилактики болезней цивилизации 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преждевременного старения!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484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422567"/>
            <a:ext cx="10364451" cy="720886"/>
          </a:xfr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кардиология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339404"/>
            <a:ext cx="10363826" cy="508715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Ишемическая болезнь сердца</a:t>
            </a:r>
          </a:p>
          <a:p>
            <a:pPr lvl="1"/>
            <a:r>
              <a:rPr lang="ru-RU" sz="1600" dirty="0" smtClean="0">
                <a:latin typeface="Arial" pitchFamily="34" charset="0"/>
                <a:cs typeface="Arial" pitchFamily="34" charset="0"/>
              </a:rPr>
              <a:t>В 2 раза снижается количество ряда кардиальных коллизий,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нефатальных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инфарктов миокарда, кардиальной смерти 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Singh RB, </a:t>
            </a:r>
            <a:r>
              <a:rPr lang="en-US" sz="900" dirty="0" err="1" smtClean="0">
                <a:latin typeface="Arial" pitchFamily="34" charset="0"/>
                <a:cs typeface="Arial" pitchFamily="34" charset="0"/>
              </a:rPr>
              <a:t>Neki</a:t>
            </a:r>
            <a:r>
              <a:rPr lang="en-US" sz="900" dirty="0" smtClean="0">
                <a:latin typeface="Arial" pitchFamily="34" charset="0"/>
                <a:cs typeface="Arial" pitchFamily="34" charset="0"/>
              </a:rPr>
              <a:t> NS et al. Molecular and Cell Biochemistry. — 2003.</a:t>
            </a:r>
            <a:r>
              <a:rPr lang="ru-RU" sz="9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Сердечная недостаточность</a:t>
            </a:r>
          </a:p>
          <a:p>
            <a:pPr lvl="1"/>
            <a:r>
              <a:rPr lang="ru-RU" sz="1600" dirty="0" smtClean="0">
                <a:latin typeface="Arial" pitchFamily="34" charset="0"/>
                <a:cs typeface="Arial" pitchFamily="34" charset="0"/>
              </a:rPr>
              <a:t>нормализуются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следующие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показатели: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цианоз (у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78,1%),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отеки (у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78,6%),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субъективное ощущение больными аритмии (у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63,4%),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бессонница (у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66,28%),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головокружение (у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73,1%)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Baggio E,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Gandini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R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et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al .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//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Molecular Aspects of Medicine. — 1994 — № 15.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sz="1800" b="1" dirty="0" smtClean="0">
                <a:latin typeface="Arial" pitchFamily="34" charset="0"/>
                <a:cs typeface="Arial" pitchFamily="34" charset="0"/>
              </a:rPr>
              <a:t>Артериальная гипертензия</a:t>
            </a:r>
          </a:p>
          <a:p>
            <a:pPr lvl="1"/>
            <a:r>
              <a:rPr lang="ru-RU" sz="16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исследованиях австралийских ученых применение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приводит 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 снижению систолического артериального давления в среднем на 12-20 мм рт. ст., а диастолического — на 6-10 мм рт. ст. </a:t>
            </a:r>
            <a:r>
              <a:rPr lang="fr-FR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Eur </a:t>
            </a:r>
            <a:r>
              <a:rPr lang="fr-FR" sz="1000" dirty="0">
                <a:latin typeface="Arial" pitchFamily="34" charset="0"/>
                <a:cs typeface="Arial" pitchFamily="34" charset="0"/>
              </a:rPr>
              <a:t>J Clin Nutr. 2002 Nov;56(11):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1137-42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96710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444" y="357260"/>
            <a:ext cx="10364451" cy="1060993"/>
          </a:xfr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эндокринология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57790" y="2087174"/>
            <a:ext cx="10363826" cy="3424107"/>
          </a:xfr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Сахарный диабет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ii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типа: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Hodgson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J.M. и соавторы (2002)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Снижается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уровень инсулина натощак и через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ru-RU" dirty="0">
                <a:latin typeface="Arial" pitchFamily="34" charset="0"/>
                <a:cs typeface="Arial" pitchFamily="34" charset="0"/>
              </a:rPr>
              <a:t>часа после углеводной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нагрузки;</a:t>
            </a:r>
          </a:p>
          <a:p>
            <a:pPr lvl="1"/>
            <a:r>
              <a:rPr lang="ru-RU" dirty="0">
                <a:latin typeface="Arial" pitchFamily="34" charset="0"/>
                <a:cs typeface="Arial" pitchFamily="34" charset="0"/>
              </a:rPr>
              <a:t>достоверно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уменьшается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концентрация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гликозилированного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гемоглобина;</a:t>
            </a:r>
          </a:p>
          <a:p>
            <a:pPr lvl="1"/>
            <a:r>
              <a:rPr lang="ru-RU" dirty="0" smtClean="0">
                <a:latin typeface="Arial" pitchFamily="34" charset="0"/>
                <a:cs typeface="Arial" pitchFamily="34" charset="0"/>
              </a:rPr>
              <a:t>Снижается уровень </a:t>
            </a:r>
            <a:r>
              <a:rPr lang="ru-RU" dirty="0">
                <a:latin typeface="Arial" pitchFamily="34" charset="0"/>
                <a:cs typeface="Arial" pitchFamily="34" charset="0"/>
              </a:rPr>
              <a:t>триглицеридов, липидных пероксидаз, а также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повышается уровни </a:t>
            </a:r>
            <a:r>
              <a:rPr lang="ru-RU" dirty="0">
                <a:latin typeface="Arial" pitchFamily="34" charset="0"/>
                <a:cs typeface="Arial" pitchFamily="34" charset="0"/>
              </a:rPr>
              <a:t>ХС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ЛПВП (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Singh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R.B. и соавторы (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1999)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535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1767" y="329268"/>
            <a:ext cx="10364451" cy="1126307"/>
          </a:xfrm>
        </p:spPr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иммунология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Достоверно увеличивается концентрация иммуноглобулинов крови у детей из группы часто длительно болеющих (ЧДБ) уже через 4 месяца использования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Folkers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K,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Wolaniuk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A. Research on coQ10 in clinical medicine and in immunomodulation. Drug Und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Exper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Clin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Res 1985;11:539-545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 людей, получавших </a:t>
            </a:r>
            <a:r>
              <a:rPr lang="ru-RU" dirty="0">
                <a:latin typeface="Arial" pitchFamily="34" charset="0"/>
                <a:cs typeface="Arial" pitchFamily="34" charset="0"/>
              </a:rPr>
              <a:t>100 мг в день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>
                <a:latin typeface="Arial" pitchFamily="34" charset="0"/>
                <a:cs typeface="Arial" pitchFamily="34" charset="0"/>
              </a:rPr>
              <a:t>течение 2 месяцев,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произошло </a:t>
            </a:r>
            <a:r>
              <a:rPr lang="ru-RU" dirty="0">
                <a:latin typeface="Arial" pitchFamily="34" charset="0"/>
                <a:cs typeface="Arial" pitchFamily="34" charset="0"/>
              </a:rPr>
              <a:t>значительное увеличение соотношения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T хелперов к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T-супрессорам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(Т4/Т8), </a:t>
            </a:r>
            <a:r>
              <a:rPr lang="ru-RU" dirty="0">
                <a:latin typeface="Arial" pitchFamily="34" charset="0"/>
                <a:cs typeface="Arial" pitchFamily="34" charset="0"/>
              </a:rPr>
              <a:t>что свидетельствует о стимуляции иммунной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системы (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Folkers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K,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Hanioka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T.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Biochem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Biophys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Res </a:t>
            </a:r>
            <a:r>
              <a:rPr lang="en-US" sz="1200" dirty="0" err="1">
                <a:latin typeface="Arial" pitchFamily="34" charset="0"/>
                <a:cs typeface="Arial" pitchFamily="34" charset="0"/>
              </a:rPr>
              <a:t>Commun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199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787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26307"/>
          </a:xfrm>
        </p:spPr>
        <p:txBody>
          <a:bodyPr/>
          <a:lstStyle/>
          <a:p>
            <a:r>
              <a:rPr lang="ru-RU" b="1" dirty="0" smtClean="0"/>
              <a:t>стоматология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/>
              <a:t>Пониженный уровень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/>
              <a:t>наблюдается </a:t>
            </a:r>
            <a:r>
              <a:rPr lang="ru-RU" dirty="0"/>
              <a:t>у пациентов, страдающих заболеваниями </a:t>
            </a:r>
            <a:r>
              <a:rPr lang="ru-RU" dirty="0" smtClean="0"/>
              <a:t>десен. </a:t>
            </a:r>
          </a:p>
          <a:p>
            <a:pPr lvl="1"/>
            <a:r>
              <a:rPr lang="ru-RU" dirty="0" smtClean="0"/>
              <a:t>двойное </a:t>
            </a:r>
            <a:r>
              <a:rPr lang="ru-RU" dirty="0"/>
              <a:t>слепое плацебо-контролируемое исследование показало, что применение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/>
              <a:t>по </a:t>
            </a:r>
            <a:r>
              <a:rPr lang="ru-RU" dirty="0"/>
              <a:t>50 мг в день в течение 21 дня значительно улучшило несколько клинических аспектов заболевания десен, включающих воспаление, глубину карманов и подвижность </a:t>
            </a:r>
            <a:r>
              <a:rPr lang="ru-RU" dirty="0" smtClean="0"/>
              <a:t>зубов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en-US" sz="1000" dirty="0" smtClean="0"/>
              <a:t>Wilkinson </a:t>
            </a:r>
            <a:r>
              <a:rPr lang="en-US" sz="1000" dirty="0"/>
              <a:t>E, Arnold R, </a:t>
            </a:r>
            <a:r>
              <a:rPr lang="en-US" sz="1000" dirty="0" err="1"/>
              <a:t>Folkers</a:t>
            </a:r>
            <a:r>
              <a:rPr lang="en-US" sz="1000" dirty="0"/>
              <a:t> K. Treatment of periodontal and other soft tissue diseases of the oral cavity with coenzyme Q. </a:t>
            </a:r>
            <a:r>
              <a:rPr lang="en-US" sz="1000" dirty="0" err="1"/>
              <a:t>In:Folkers</a:t>
            </a:r>
            <a:r>
              <a:rPr lang="en-US" sz="1000" dirty="0"/>
              <a:t> K, Yamamura Y (</a:t>
            </a:r>
            <a:r>
              <a:rPr lang="en-US" sz="1000" dirty="0" err="1"/>
              <a:t>eds</a:t>
            </a:r>
            <a:r>
              <a:rPr lang="en-US" sz="1000" dirty="0"/>
              <a:t>): Biomedical and Clinical Aspects of </a:t>
            </a:r>
            <a:r>
              <a:rPr lang="en-US" sz="1000" dirty="0" err="1"/>
              <a:t>CoQ</a:t>
            </a:r>
            <a:r>
              <a:rPr lang="en-US" sz="1000" dirty="0"/>
              <a:t>. Amsterdam, </a:t>
            </a:r>
            <a:r>
              <a:rPr lang="en-US" sz="1000" dirty="0" err="1"/>
              <a:t>Netherlands:Elsevier</a:t>
            </a:r>
            <a:r>
              <a:rPr lang="en-US" sz="1000" dirty="0"/>
              <a:t>/North-Holland Biomedical 1977:251-265</a:t>
            </a:r>
            <a:r>
              <a:rPr lang="en-US" dirty="0" smtClean="0"/>
              <a:t>.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445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359573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q10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- 100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mg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от </a:t>
            </a:r>
            <a:r>
              <a:rPr lang="en-US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nsp</a:t>
            </a:r>
            <a:endParaRPr lang="ru-RU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8304871" cy="3424107"/>
          </a:xfrm>
        </p:spPr>
        <p:txBody>
          <a:bodyPr/>
          <a:lstStyle/>
          <a:p>
            <a:r>
              <a:rPr lang="ru-RU" dirty="0" smtClean="0"/>
              <a:t>Доза – 100 мг в одной капсуле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 smtClean="0"/>
              <a:t>Жирорастворимый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q10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/>
              <a:t>находится </a:t>
            </a:r>
            <a:r>
              <a:rPr lang="ru-RU" dirty="0" smtClean="0"/>
              <a:t>в оливковом масле, что обеспечивает ему значительное повышение биологической доступности;</a:t>
            </a:r>
          </a:p>
          <a:p>
            <a:r>
              <a:rPr lang="ru-RU" dirty="0" smtClean="0"/>
              <a:t>60 капсул в упаковке (в профилактической дозировке – 2 месяца приема).</a:t>
            </a:r>
            <a:endParaRPr lang="ru-RU" dirty="0"/>
          </a:p>
        </p:txBody>
      </p:sp>
      <p:pic>
        <p:nvPicPr>
          <p:cNvPr id="4" name="Рисунок 3" descr="CoQ1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442" y="1401147"/>
            <a:ext cx="5046306" cy="50463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754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1162</TotalTime>
  <Words>562</Words>
  <Application>Microsoft Office PowerPoint</Application>
  <PresentationFormat>Произвольный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Капля</vt:lpstr>
      <vt:lpstr>co q10 - 100 mg: энергия нашей жизни</vt:lpstr>
      <vt:lpstr>БИОХИМИЧЕСКАЯ РОЛЬ и особенности  co q10 </vt:lpstr>
      <vt:lpstr>Результаты снижения уровня co q10 </vt:lpstr>
      <vt:lpstr>Слайд 4</vt:lpstr>
      <vt:lpstr>кардиология</vt:lpstr>
      <vt:lpstr>эндокринология</vt:lpstr>
      <vt:lpstr>иммунология</vt:lpstr>
      <vt:lpstr>стоматология</vt:lpstr>
      <vt:lpstr>co q10 - 100 mg от nsp</vt:lpstr>
      <vt:lpstr>co q10 -100 mg  ЕЩЕ ОДИН СИЛЬНЫЙ АРГУМЕНТ В НАШЕМ БОГАТОМ АРСЕНАЛЕ СРЕДСТВ ДЛЯ ДОСТИЖЕНИЯ ЗДОРОВЬЯ И БЛАГОПОЛУЧИЯ!!!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q10  энергия нашей жизни</dc:title>
  <dc:creator>Vaichaslau Antsileuski</dc:creator>
  <cp:lastModifiedBy>Julia</cp:lastModifiedBy>
  <cp:revision>18</cp:revision>
  <dcterms:created xsi:type="dcterms:W3CDTF">2017-04-11T16:56:51Z</dcterms:created>
  <dcterms:modified xsi:type="dcterms:W3CDTF">2018-04-04T09:18:48Z</dcterms:modified>
</cp:coreProperties>
</file>